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67" r:id="rId3"/>
    <p:sldId id="265" r:id="rId4"/>
    <p:sldId id="256" r:id="rId5"/>
    <p:sldId id="257" r:id="rId6"/>
    <p:sldId id="258" r:id="rId7"/>
    <p:sldId id="259" r:id="rId8"/>
    <p:sldId id="260" r:id="rId9"/>
    <p:sldId id="261" r:id="rId10"/>
    <p:sldId id="262" r:id="rId11"/>
    <p:sldId id="263" r:id="rId12"/>
    <p:sldId id="264"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F7195A-89D2-4E49-ADC7-15C01FF44E21}"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364E7-CB6E-439D-B3EE-7C83D2921499}" type="slidenum">
              <a:rPr lang="en-US" smtClean="0"/>
              <a:t>‹#›</a:t>
            </a:fld>
            <a:endParaRPr lang="en-US"/>
          </a:p>
        </p:txBody>
      </p:sp>
    </p:spTree>
    <p:extLst>
      <p:ext uri="{BB962C8B-B14F-4D97-AF65-F5344CB8AC3E}">
        <p14:creationId xmlns:p14="http://schemas.microsoft.com/office/powerpoint/2010/main" val="5597349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7195A-89D2-4E49-ADC7-15C01FF44E21}"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364E7-CB6E-439D-B3EE-7C83D2921499}" type="slidenum">
              <a:rPr lang="en-US" smtClean="0"/>
              <a:t>‹#›</a:t>
            </a:fld>
            <a:endParaRPr lang="en-US"/>
          </a:p>
        </p:txBody>
      </p:sp>
    </p:spTree>
    <p:extLst>
      <p:ext uri="{BB962C8B-B14F-4D97-AF65-F5344CB8AC3E}">
        <p14:creationId xmlns:p14="http://schemas.microsoft.com/office/powerpoint/2010/main" val="4263536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7195A-89D2-4E49-ADC7-15C01FF44E21}"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364E7-CB6E-439D-B3EE-7C83D2921499}" type="slidenum">
              <a:rPr lang="en-US" smtClean="0"/>
              <a:t>‹#›</a:t>
            </a:fld>
            <a:endParaRPr lang="en-US"/>
          </a:p>
        </p:txBody>
      </p:sp>
    </p:spTree>
    <p:extLst>
      <p:ext uri="{BB962C8B-B14F-4D97-AF65-F5344CB8AC3E}">
        <p14:creationId xmlns:p14="http://schemas.microsoft.com/office/powerpoint/2010/main" val="3937764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F7195A-89D2-4E49-ADC7-15C01FF44E21}"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364E7-CB6E-439D-B3EE-7C83D2921499}" type="slidenum">
              <a:rPr lang="en-US" smtClean="0"/>
              <a:t>‹#›</a:t>
            </a:fld>
            <a:endParaRPr lang="en-US"/>
          </a:p>
        </p:txBody>
      </p:sp>
    </p:spTree>
    <p:extLst>
      <p:ext uri="{BB962C8B-B14F-4D97-AF65-F5344CB8AC3E}">
        <p14:creationId xmlns:p14="http://schemas.microsoft.com/office/powerpoint/2010/main" val="2875379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F7195A-89D2-4E49-ADC7-15C01FF44E21}"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3364E7-CB6E-439D-B3EE-7C83D2921499}" type="slidenum">
              <a:rPr lang="en-US" smtClean="0"/>
              <a:t>‹#›</a:t>
            </a:fld>
            <a:endParaRPr lang="en-US"/>
          </a:p>
        </p:txBody>
      </p:sp>
    </p:spTree>
    <p:extLst>
      <p:ext uri="{BB962C8B-B14F-4D97-AF65-F5344CB8AC3E}">
        <p14:creationId xmlns:p14="http://schemas.microsoft.com/office/powerpoint/2010/main" val="3881008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F7195A-89D2-4E49-ADC7-15C01FF44E21}"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364E7-CB6E-439D-B3EE-7C83D2921499}" type="slidenum">
              <a:rPr lang="en-US" smtClean="0"/>
              <a:t>‹#›</a:t>
            </a:fld>
            <a:endParaRPr lang="en-US"/>
          </a:p>
        </p:txBody>
      </p:sp>
    </p:spTree>
    <p:extLst>
      <p:ext uri="{BB962C8B-B14F-4D97-AF65-F5344CB8AC3E}">
        <p14:creationId xmlns:p14="http://schemas.microsoft.com/office/powerpoint/2010/main" val="3769833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F7195A-89D2-4E49-ADC7-15C01FF44E21}" type="datetimeFigureOut">
              <a:rPr lang="en-US" smtClean="0"/>
              <a:t>3/7/2012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3364E7-CB6E-439D-B3EE-7C83D2921499}" type="slidenum">
              <a:rPr lang="en-US" smtClean="0"/>
              <a:t>‹#›</a:t>
            </a:fld>
            <a:endParaRPr lang="en-US"/>
          </a:p>
        </p:txBody>
      </p:sp>
    </p:spTree>
    <p:extLst>
      <p:ext uri="{BB962C8B-B14F-4D97-AF65-F5344CB8AC3E}">
        <p14:creationId xmlns:p14="http://schemas.microsoft.com/office/powerpoint/2010/main" val="1510289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F7195A-89D2-4E49-ADC7-15C01FF44E21}" type="datetimeFigureOut">
              <a:rPr lang="en-US" smtClean="0"/>
              <a:t>3/7/2012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3364E7-CB6E-439D-B3EE-7C83D2921499}" type="slidenum">
              <a:rPr lang="en-US" smtClean="0"/>
              <a:t>‹#›</a:t>
            </a:fld>
            <a:endParaRPr lang="en-US"/>
          </a:p>
        </p:txBody>
      </p:sp>
    </p:spTree>
    <p:extLst>
      <p:ext uri="{BB962C8B-B14F-4D97-AF65-F5344CB8AC3E}">
        <p14:creationId xmlns:p14="http://schemas.microsoft.com/office/powerpoint/2010/main" val="277566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F7195A-89D2-4E49-ADC7-15C01FF44E21}" type="datetimeFigureOut">
              <a:rPr lang="en-US" smtClean="0"/>
              <a:t>3/7/2012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3364E7-CB6E-439D-B3EE-7C83D2921499}" type="slidenum">
              <a:rPr lang="en-US" smtClean="0"/>
              <a:t>‹#›</a:t>
            </a:fld>
            <a:endParaRPr lang="en-US"/>
          </a:p>
        </p:txBody>
      </p:sp>
    </p:spTree>
    <p:extLst>
      <p:ext uri="{BB962C8B-B14F-4D97-AF65-F5344CB8AC3E}">
        <p14:creationId xmlns:p14="http://schemas.microsoft.com/office/powerpoint/2010/main" val="1403188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F7195A-89D2-4E49-ADC7-15C01FF44E21}"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364E7-CB6E-439D-B3EE-7C83D2921499}" type="slidenum">
              <a:rPr lang="en-US" smtClean="0"/>
              <a:t>‹#›</a:t>
            </a:fld>
            <a:endParaRPr lang="en-US"/>
          </a:p>
        </p:txBody>
      </p:sp>
    </p:spTree>
    <p:extLst>
      <p:ext uri="{BB962C8B-B14F-4D97-AF65-F5344CB8AC3E}">
        <p14:creationId xmlns:p14="http://schemas.microsoft.com/office/powerpoint/2010/main" val="2218666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F7195A-89D2-4E49-ADC7-15C01FF44E21}"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3364E7-CB6E-439D-B3EE-7C83D2921499}" type="slidenum">
              <a:rPr lang="en-US" smtClean="0"/>
              <a:t>‹#›</a:t>
            </a:fld>
            <a:endParaRPr lang="en-US"/>
          </a:p>
        </p:txBody>
      </p:sp>
    </p:spTree>
    <p:extLst>
      <p:ext uri="{BB962C8B-B14F-4D97-AF65-F5344CB8AC3E}">
        <p14:creationId xmlns:p14="http://schemas.microsoft.com/office/powerpoint/2010/main" val="1909603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99F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7195A-89D2-4E49-ADC7-15C01FF44E21}" type="datetimeFigureOut">
              <a:rPr lang="en-US" smtClean="0"/>
              <a:t>3/7/2012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3364E7-CB6E-439D-B3EE-7C83D2921499}" type="slidenum">
              <a:rPr lang="en-US" smtClean="0"/>
              <a:t>‹#›</a:t>
            </a:fld>
            <a:endParaRPr lang="en-US"/>
          </a:p>
        </p:txBody>
      </p:sp>
    </p:spTree>
    <p:extLst>
      <p:ext uri="{BB962C8B-B14F-4D97-AF65-F5344CB8AC3E}">
        <p14:creationId xmlns:p14="http://schemas.microsoft.com/office/powerpoint/2010/main" val="34500602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woodland.k12.mo.us/faculty/rgarner/Reading/Authors%20puropse.htm" TargetMode="External"/><Relationship Id="rId2" Type="http://schemas.openxmlformats.org/officeDocument/2006/relationships/hyperlink" Target="http://fcit.usf.edu/FCAT/strategies/ap/activity2.htm" TargetMode="External"/><Relationship Id="rId1" Type="http://schemas.openxmlformats.org/officeDocument/2006/relationships/slideLayout" Target="../slideLayouts/slideLayout2.xml"/><Relationship Id="rId4" Type="http://schemas.openxmlformats.org/officeDocument/2006/relationships/hyperlink" Target="http://www.oswego.org/ocsd-web/match/term/matchgeneric2.asp?filename=kderitteauth"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feature=results_main&amp;playnext=1&amp;list=PL294979ED7BF48853"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984375"/>
          </a:xfrm>
        </p:spPr>
        <p:txBody>
          <a:bodyPr>
            <a:normAutofit fontScale="90000"/>
          </a:bodyPr>
          <a:lstStyle/>
          <a:p>
            <a:r>
              <a:rPr lang="en-US" dirty="0" smtClean="0"/>
              <a:t>Allison Riley</a:t>
            </a:r>
            <a:br>
              <a:rPr lang="en-US" dirty="0" smtClean="0"/>
            </a:br>
            <a:r>
              <a:rPr lang="en-US" dirty="0" smtClean="0"/>
              <a:t>Grade Level: 5</a:t>
            </a:r>
            <a:r>
              <a:rPr lang="en-US" baseline="30000" dirty="0" smtClean="0"/>
              <a:t>th</a:t>
            </a:r>
            <a:r>
              <a:rPr lang="en-US" dirty="0" smtClean="0"/>
              <a:t> Grade ESE</a:t>
            </a:r>
            <a:br>
              <a:rPr lang="en-US" dirty="0" smtClean="0"/>
            </a:br>
            <a:r>
              <a:rPr lang="en-US" dirty="0" smtClean="0"/>
              <a:t>Lesson Topic: Author’s Purpose</a:t>
            </a:r>
            <a:endParaRPr lang="en-US" dirty="0"/>
          </a:p>
        </p:txBody>
      </p:sp>
    </p:spTree>
    <p:extLst>
      <p:ext uri="{BB962C8B-B14F-4D97-AF65-F5344CB8AC3E}">
        <p14:creationId xmlns:p14="http://schemas.microsoft.com/office/powerpoint/2010/main" val="1261477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Express Feelings:</a:t>
            </a:r>
            <a:endParaRPr lang="en-US" dirty="0"/>
          </a:p>
        </p:txBody>
      </p:sp>
      <p:sp>
        <p:nvSpPr>
          <p:cNvPr id="3" name="Content Placeholder 2"/>
          <p:cNvSpPr>
            <a:spLocks noGrp="1"/>
          </p:cNvSpPr>
          <p:nvPr>
            <p:ph idx="1"/>
          </p:nvPr>
        </p:nvSpPr>
        <p:spPr/>
        <p:txBody>
          <a:bodyPr/>
          <a:lstStyle/>
          <a:p>
            <a:r>
              <a:rPr lang="en-US" dirty="0" smtClean="0"/>
              <a:t>Any type of poetry is a way that authors express their feelings. </a:t>
            </a:r>
          </a:p>
          <a:p>
            <a:endParaRPr lang="en-US" dirty="0"/>
          </a:p>
          <a:p>
            <a:r>
              <a:rPr lang="en-US" dirty="0" smtClean="0"/>
              <a:t>Example: Poetry </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19217" y="3429000"/>
            <a:ext cx="3534233" cy="279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58618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Inform:</a:t>
            </a:r>
            <a:endParaRPr lang="en-US" dirty="0"/>
          </a:p>
        </p:txBody>
      </p:sp>
      <p:sp>
        <p:nvSpPr>
          <p:cNvPr id="3" name="Content Placeholder 2"/>
          <p:cNvSpPr>
            <a:spLocks noGrp="1"/>
          </p:cNvSpPr>
          <p:nvPr>
            <p:ph idx="1"/>
          </p:nvPr>
        </p:nvSpPr>
        <p:spPr/>
        <p:txBody>
          <a:bodyPr/>
          <a:lstStyle/>
          <a:p>
            <a:pPr>
              <a:buFontTx/>
              <a:buChar char="-"/>
            </a:pPr>
            <a:r>
              <a:rPr lang="en-US" dirty="0" smtClean="0"/>
              <a:t>It’s the author’s goal to enlighten the reader with topics that are usually real or contain facts.</a:t>
            </a:r>
          </a:p>
          <a:p>
            <a:pPr marL="0" indent="0">
              <a:buNone/>
            </a:pPr>
            <a:r>
              <a:rPr lang="en-US" dirty="0" smtClean="0"/>
              <a:t> </a:t>
            </a:r>
          </a:p>
          <a:p>
            <a:pPr marL="0" indent="0">
              <a:buNone/>
            </a:pPr>
            <a:r>
              <a:rPr lang="en-US" dirty="0"/>
              <a:t> </a:t>
            </a:r>
            <a:r>
              <a:rPr lang="en-US" dirty="0" smtClean="0"/>
              <a:t>- Facts are used to teach, not to persuade. </a:t>
            </a:r>
          </a:p>
          <a:p>
            <a:pPr marL="0" indent="0">
              <a:buNone/>
            </a:pPr>
            <a:endParaRPr lang="en-US" dirty="0" smtClean="0"/>
          </a:p>
          <a:p>
            <a:pPr marL="0" indent="0">
              <a:buNone/>
            </a:pPr>
            <a:r>
              <a:rPr lang="en-US" dirty="0" smtClean="0"/>
              <a:t>- Examples: textbooks, cookbooks, newspapers</a:t>
            </a:r>
            <a:endParaRPr lang="en-US" dirty="0"/>
          </a:p>
        </p:txBody>
      </p:sp>
    </p:spTree>
    <p:extLst>
      <p:ext uri="{BB962C8B-B14F-4D97-AF65-F5344CB8AC3E}">
        <p14:creationId xmlns:p14="http://schemas.microsoft.com/office/powerpoint/2010/main" val="16131806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Inform Example: </a:t>
            </a:r>
            <a:endParaRPr lang="en-US" dirty="0"/>
          </a:p>
        </p:txBody>
      </p:sp>
      <p:sp>
        <p:nvSpPr>
          <p:cNvPr id="3" name="Content Placeholder 2"/>
          <p:cNvSpPr>
            <a:spLocks noGrp="1"/>
          </p:cNvSpPr>
          <p:nvPr>
            <p:ph idx="1"/>
          </p:nvPr>
        </p:nvSpPr>
        <p:spPr/>
        <p:txBody>
          <a:bodyPr>
            <a:normAutofit/>
          </a:bodyPr>
          <a:lstStyle/>
          <a:p>
            <a:r>
              <a:rPr lang="en-US" sz="2800" dirty="0" smtClean="0"/>
              <a:t>The  giant panda is a bearlike animal that has thick white fur with black markings on its ears, limbs, shoulders, and around its eyes. The giant panda feeds on bamboo forests at high altitudes in western China. It also eats bulbs, roots, eggs, and some small mammals. The cubs are born in late winter. The giant panda is an endangered species and is protected by the Chinese government.</a:t>
            </a:r>
            <a:endParaRPr lang="en-US" sz="28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4648199"/>
            <a:ext cx="2362200" cy="2065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30668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Practice Interactive Games for Students:</a:t>
            </a:r>
            <a:endParaRPr lang="en-US" dirty="0"/>
          </a:p>
        </p:txBody>
      </p:sp>
      <p:sp>
        <p:nvSpPr>
          <p:cNvPr id="3" name="Content Placeholder 2"/>
          <p:cNvSpPr>
            <a:spLocks noGrp="1"/>
          </p:cNvSpPr>
          <p:nvPr>
            <p:ph idx="1"/>
          </p:nvPr>
        </p:nvSpPr>
        <p:spPr>
          <a:xfrm>
            <a:off x="457200" y="1600201"/>
            <a:ext cx="8229600" cy="4419600"/>
          </a:xfrm>
        </p:spPr>
        <p:txBody>
          <a:bodyPr/>
          <a:lstStyle/>
          <a:p>
            <a:pPr marL="514350" indent="-514350">
              <a:buAutoNum type="arabicPeriod"/>
            </a:pPr>
            <a:r>
              <a:rPr lang="en-US" dirty="0" smtClean="0">
                <a:hlinkClick r:id="rId2"/>
              </a:rPr>
              <a:t>Activity #1</a:t>
            </a: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r>
              <a:rPr lang="en-US" dirty="0" smtClean="0">
                <a:hlinkClick r:id="rId3"/>
              </a:rPr>
              <a:t>Activity #2</a:t>
            </a:r>
            <a:endParaRPr lang="en-US" dirty="0" smtClean="0"/>
          </a:p>
          <a:p>
            <a:pPr marL="514350" indent="-514350">
              <a:buAutoNum type="arabicPeriod"/>
            </a:pPr>
            <a:endParaRPr lang="en-US" dirty="0"/>
          </a:p>
          <a:p>
            <a:pPr marL="514350" indent="-514350">
              <a:buAutoNum type="arabicPeriod"/>
            </a:pPr>
            <a:endParaRPr lang="en-US" dirty="0" smtClean="0"/>
          </a:p>
          <a:p>
            <a:pPr marL="514350" indent="-514350">
              <a:buAutoNum type="arabicPeriod"/>
            </a:pPr>
            <a:r>
              <a:rPr lang="en-US" dirty="0" smtClean="0">
                <a:hlinkClick r:id="rId4"/>
              </a:rPr>
              <a:t>Activity #3</a:t>
            </a:r>
            <a:endParaRPr lang="en-US" dirty="0"/>
          </a:p>
        </p:txBody>
      </p:sp>
    </p:spTree>
    <p:extLst>
      <p:ext uri="{BB962C8B-B14F-4D97-AF65-F5344CB8AC3E}">
        <p14:creationId xmlns:p14="http://schemas.microsoft.com/office/powerpoint/2010/main" val="2437278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09600"/>
            <a:ext cx="8382000" cy="6019800"/>
          </a:xfrm>
        </p:spPr>
        <p:txBody>
          <a:bodyPr>
            <a:normAutofit fontScale="25000" lnSpcReduction="20000"/>
          </a:bodyPr>
          <a:lstStyle/>
          <a:p>
            <a:endParaRPr lang="en-US" sz="5200" dirty="0"/>
          </a:p>
          <a:p>
            <a:r>
              <a:rPr lang="en-US" sz="5200" dirty="0"/>
              <a:t>1.	When an author is trying to change the reader’s opinion they are trying _______________ the reader.</a:t>
            </a:r>
          </a:p>
          <a:p>
            <a:r>
              <a:rPr lang="en-US" sz="5200" dirty="0"/>
              <a:t>a.	To Persuade</a:t>
            </a:r>
          </a:p>
          <a:p>
            <a:r>
              <a:rPr lang="en-US" sz="5200" dirty="0"/>
              <a:t>b.	To Inform</a:t>
            </a:r>
          </a:p>
          <a:p>
            <a:r>
              <a:rPr lang="en-US" sz="5200" dirty="0"/>
              <a:t>c.	To Express Feelings</a:t>
            </a:r>
          </a:p>
          <a:p>
            <a:r>
              <a:rPr lang="en-US" sz="5200" dirty="0"/>
              <a:t>d.	To Entertain</a:t>
            </a:r>
          </a:p>
          <a:p>
            <a:endParaRPr lang="en-US" sz="5200" dirty="0"/>
          </a:p>
          <a:p>
            <a:r>
              <a:rPr lang="en-US" sz="5200" dirty="0"/>
              <a:t>2.	When the author’s goal is to enlighten the reader with facts about a topic they are trying to _________________ the reader. </a:t>
            </a:r>
          </a:p>
          <a:p>
            <a:r>
              <a:rPr lang="en-US" sz="5200" dirty="0"/>
              <a:t>a.	To Persuade</a:t>
            </a:r>
          </a:p>
          <a:p>
            <a:r>
              <a:rPr lang="en-US" sz="5200" dirty="0"/>
              <a:t>b.	To Inform</a:t>
            </a:r>
          </a:p>
          <a:p>
            <a:r>
              <a:rPr lang="en-US" sz="5200" dirty="0"/>
              <a:t>c.	To Express Feelings</a:t>
            </a:r>
          </a:p>
          <a:p>
            <a:r>
              <a:rPr lang="en-US" sz="5200" dirty="0"/>
              <a:t>d.	To Entertain</a:t>
            </a:r>
          </a:p>
          <a:p>
            <a:endParaRPr lang="en-US" sz="5200" dirty="0"/>
          </a:p>
          <a:p>
            <a:r>
              <a:rPr lang="en-US" sz="5200" dirty="0"/>
              <a:t>3.	When facts are used to teach, not to persuade.</a:t>
            </a:r>
          </a:p>
          <a:p>
            <a:r>
              <a:rPr lang="en-US" sz="5200" dirty="0"/>
              <a:t>a.	To Persuade</a:t>
            </a:r>
          </a:p>
          <a:p>
            <a:r>
              <a:rPr lang="en-US" sz="5200" dirty="0"/>
              <a:t>b.	To Inform</a:t>
            </a:r>
          </a:p>
          <a:p>
            <a:r>
              <a:rPr lang="en-US" sz="5200" dirty="0"/>
              <a:t>c.	To Express Feelings</a:t>
            </a:r>
          </a:p>
          <a:p>
            <a:r>
              <a:rPr lang="en-US" sz="5200" dirty="0"/>
              <a:t>d.	To Entertain</a:t>
            </a:r>
          </a:p>
          <a:p>
            <a:endParaRPr lang="en-US" sz="5200" dirty="0"/>
          </a:p>
          <a:p>
            <a:r>
              <a:rPr lang="en-US" sz="5200" dirty="0"/>
              <a:t>4.	When an author uses any type of poetry the author is trying _____________ to the readers. </a:t>
            </a:r>
          </a:p>
          <a:p>
            <a:r>
              <a:rPr lang="en-US" sz="5200" dirty="0"/>
              <a:t>a.	To Persuade</a:t>
            </a:r>
          </a:p>
          <a:p>
            <a:r>
              <a:rPr lang="en-US" sz="5200" dirty="0"/>
              <a:t>b.	To Inform</a:t>
            </a:r>
          </a:p>
          <a:p>
            <a:r>
              <a:rPr lang="en-US" sz="5200" dirty="0"/>
              <a:t>c.	To Express Feelings</a:t>
            </a:r>
          </a:p>
          <a:p>
            <a:r>
              <a:rPr lang="en-US" sz="5200" dirty="0"/>
              <a:t>d.	To Entertain</a:t>
            </a:r>
          </a:p>
          <a:p>
            <a:endParaRPr lang="en-US" sz="5200" dirty="0"/>
          </a:p>
          <a:p>
            <a:r>
              <a:rPr lang="en-US" sz="5200" dirty="0"/>
              <a:t>5.	When an author’s goal is to tell a story he or she is trying ______________ the readers. </a:t>
            </a:r>
          </a:p>
          <a:p>
            <a:r>
              <a:rPr lang="en-US" sz="5200" dirty="0"/>
              <a:t>a.	To Persuade</a:t>
            </a:r>
          </a:p>
          <a:p>
            <a:r>
              <a:rPr lang="en-US" sz="5200" dirty="0"/>
              <a:t>b.	To Inform</a:t>
            </a:r>
          </a:p>
          <a:p>
            <a:r>
              <a:rPr lang="en-US" sz="5200" dirty="0"/>
              <a:t>c.	To Express Feelings</a:t>
            </a:r>
          </a:p>
          <a:p>
            <a:r>
              <a:rPr lang="en-US" sz="5200" dirty="0"/>
              <a:t>d.	To Entertain</a:t>
            </a:r>
          </a:p>
          <a:p>
            <a:endParaRPr lang="en-US" dirty="0"/>
          </a:p>
        </p:txBody>
      </p:sp>
      <p:sp>
        <p:nvSpPr>
          <p:cNvPr id="4" name="TextBox 3"/>
          <p:cNvSpPr txBox="1"/>
          <p:nvPr/>
        </p:nvSpPr>
        <p:spPr>
          <a:xfrm>
            <a:off x="838200" y="228600"/>
            <a:ext cx="7239000" cy="369332"/>
          </a:xfrm>
          <a:prstGeom prst="rect">
            <a:avLst/>
          </a:prstGeom>
          <a:noFill/>
        </p:spPr>
        <p:txBody>
          <a:bodyPr wrap="square" rtlCol="0">
            <a:spAutoFit/>
          </a:bodyPr>
          <a:lstStyle/>
          <a:p>
            <a:pPr algn="ctr"/>
            <a:r>
              <a:rPr lang="en-US" dirty="0" smtClean="0"/>
              <a:t>Check your knowledge…</a:t>
            </a:r>
            <a:endParaRPr lang="en-US" dirty="0"/>
          </a:p>
        </p:txBody>
      </p:sp>
    </p:spTree>
    <p:extLst>
      <p:ext uri="{BB962C8B-B14F-4D97-AF65-F5344CB8AC3E}">
        <p14:creationId xmlns:p14="http://schemas.microsoft.com/office/powerpoint/2010/main" val="881492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en-US" dirty="0" smtClean="0"/>
              <a:t>Through this PowerPoint presentation the students will learn the various reasons that the author writes:</a:t>
            </a:r>
            <a:endParaRPr lang="en-US" dirty="0"/>
          </a:p>
        </p:txBody>
      </p:sp>
    </p:spTree>
    <p:extLst>
      <p:ext uri="{BB962C8B-B14F-4D97-AF65-F5344CB8AC3E}">
        <p14:creationId xmlns:p14="http://schemas.microsoft.com/office/powerpoint/2010/main" val="3068119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are some reasons that you write?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3345" y="1676400"/>
            <a:ext cx="7734341" cy="350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43345" y="5638800"/>
            <a:ext cx="8395855" cy="923330"/>
          </a:xfrm>
          <a:prstGeom prst="rect">
            <a:avLst/>
          </a:prstGeom>
          <a:noFill/>
        </p:spPr>
        <p:txBody>
          <a:bodyPr wrap="square" rtlCol="0">
            <a:spAutoFit/>
          </a:bodyPr>
          <a:lstStyle/>
          <a:p>
            <a:r>
              <a:rPr lang="en-US" dirty="0" smtClean="0">
                <a:hlinkClick r:id="rId3" action="ppaction://hlinkfile"/>
              </a:rPr>
              <a:t>Video</a:t>
            </a:r>
            <a:r>
              <a:rPr lang="en-US" dirty="0" smtClean="0"/>
              <a:t> </a:t>
            </a:r>
            <a:endParaRPr lang="en-US" dirty="0" smtClean="0"/>
          </a:p>
          <a:p>
            <a:endParaRPr lang="en-US" dirty="0"/>
          </a:p>
          <a:p>
            <a:r>
              <a:rPr lang="en-US" dirty="0" smtClean="0"/>
              <a:t>This is a YouTube video that I will show to my students to introduce the topic. </a:t>
            </a:r>
            <a:endParaRPr lang="en-US" dirty="0"/>
          </a:p>
        </p:txBody>
      </p:sp>
    </p:spTree>
    <p:extLst>
      <p:ext uri="{BB962C8B-B14F-4D97-AF65-F5344CB8AC3E}">
        <p14:creationId xmlns:p14="http://schemas.microsoft.com/office/powerpoint/2010/main" val="531532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1"/>
            <a:ext cx="8077200" cy="1905000"/>
          </a:xfrm>
        </p:spPr>
        <p:txBody>
          <a:bodyPr>
            <a:normAutofit/>
          </a:bodyPr>
          <a:lstStyle/>
          <a:p>
            <a:r>
              <a:rPr lang="en-US" sz="8000" dirty="0" smtClean="0"/>
              <a:t>Author’s Purpose</a:t>
            </a:r>
            <a:endParaRPr lang="en-US" sz="8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1752600"/>
            <a:ext cx="3433330" cy="46209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9128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Authors can write:</a:t>
            </a:r>
            <a:endParaRPr lang="en-US" dirty="0"/>
          </a:p>
        </p:txBody>
      </p:sp>
      <p:sp>
        <p:nvSpPr>
          <p:cNvPr id="3" name="Content Placeholder 2"/>
          <p:cNvSpPr>
            <a:spLocks noGrp="1"/>
          </p:cNvSpPr>
          <p:nvPr>
            <p:ph idx="1"/>
          </p:nvPr>
        </p:nvSpPr>
        <p:spPr/>
        <p:txBody>
          <a:bodyPr/>
          <a:lstStyle/>
          <a:p>
            <a:pPr marL="514350" indent="-514350">
              <a:buAutoNum type="arabicPeriod"/>
            </a:pPr>
            <a:r>
              <a:rPr lang="en-US" sz="3600" dirty="0" smtClean="0"/>
              <a:t>To Persuade </a:t>
            </a:r>
          </a:p>
          <a:p>
            <a:pPr marL="514350" indent="-514350">
              <a:buAutoNum type="arabicPeriod"/>
            </a:pPr>
            <a:r>
              <a:rPr lang="en-US" sz="3600" dirty="0" smtClean="0"/>
              <a:t>To Entertain</a:t>
            </a:r>
          </a:p>
          <a:p>
            <a:pPr marL="514350" indent="-514350">
              <a:buAutoNum type="arabicPeriod"/>
            </a:pPr>
            <a:r>
              <a:rPr lang="en-US" sz="3600" dirty="0" smtClean="0"/>
              <a:t>To Express Feelings </a:t>
            </a:r>
          </a:p>
          <a:p>
            <a:pPr marL="514350" indent="-514350">
              <a:buAutoNum type="arabicPeriod"/>
            </a:pPr>
            <a:r>
              <a:rPr lang="en-US" sz="3600" dirty="0" smtClean="0"/>
              <a:t>To Inform</a:t>
            </a:r>
          </a:p>
          <a:p>
            <a:pPr marL="514350" indent="-514350">
              <a:buAutoNum type="arabicPeriod"/>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676400"/>
            <a:ext cx="3867150" cy="3867150"/>
          </a:xfrm>
          <a:prstGeom prst="rect">
            <a:avLst/>
          </a:prstGeom>
          <a:solidFill>
            <a:srgbClr val="3399FF"/>
          </a:solidFill>
          <a:ln>
            <a:noFill/>
          </a:ln>
          <a:effectLst/>
        </p:spPr>
      </p:pic>
    </p:spTree>
    <p:extLst>
      <p:ext uri="{BB962C8B-B14F-4D97-AF65-F5344CB8AC3E}">
        <p14:creationId xmlns:p14="http://schemas.microsoft.com/office/powerpoint/2010/main" val="504952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To Persuade:</a:t>
            </a:r>
            <a:endParaRPr lang="en-US" dirty="0"/>
          </a:p>
        </p:txBody>
      </p:sp>
      <p:sp>
        <p:nvSpPr>
          <p:cNvPr id="3" name="Content Placeholder 2"/>
          <p:cNvSpPr>
            <a:spLocks noGrp="1"/>
          </p:cNvSpPr>
          <p:nvPr>
            <p:ph idx="1"/>
          </p:nvPr>
        </p:nvSpPr>
        <p:spPr>
          <a:xfrm>
            <a:off x="228600" y="1143000"/>
            <a:ext cx="8458200" cy="4983163"/>
          </a:xfrm>
        </p:spPr>
        <p:txBody>
          <a:bodyPr>
            <a:normAutofit fontScale="92500" lnSpcReduction="20000"/>
          </a:bodyPr>
          <a:lstStyle/>
          <a:p>
            <a:pPr marL="0" indent="0">
              <a:buNone/>
            </a:pPr>
            <a:r>
              <a:rPr lang="en-US" dirty="0" smtClean="0"/>
              <a:t>• It’s the author’s goal to persuade the reader to agree with the author’s opinion. </a:t>
            </a:r>
          </a:p>
          <a:p>
            <a:pPr marL="0" indent="0">
              <a:buNone/>
            </a:pPr>
            <a:endParaRPr lang="en-US" dirty="0" smtClean="0"/>
          </a:p>
          <a:p>
            <a:pPr marL="0" indent="0">
              <a:buNone/>
            </a:pPr>
            <a:r>
              <a:rPr lang="en-US" dirty="0" smtClean="0"/>
              <a:t>•  Even though the author shares his opinion, he may provide facts or examples to support the </a:t>
            </a:r>
          </a:p>
          <a:p>
            <a:pPr marL="0" indent="0">
              <a:buNone/>
            </a:pPr>
            <a:r>
              <a:rPr lang="en-US" dirty="0" smtClean="0"/>
              <a:t>opinion. </a:t>
            </a:r>
          </a:p>
          <a:p>
            <a:pPr marL="0" indent="0">
              <a:buNone/>
            </a:pPr>
            <a:endParaRPr lang="en-US" dirty="0" smtClean="0"/>
          </a:p>
          <a:p>
            <a:pPr marL="0" indent="0">
              <a:buNone/>
            </a:pPr>
            <a:r>
              <a:rPr lang="en-US" dirty="0" smtClean="0"/>
              <a:t>• Examples:  advertisements, commercials, newspaper editorials, </a:t>
            </a:r>
            <a:r>
              <a:rPr lang="en-US" dirty="0" err="1" smtClean="0"/>
              <a:t>etc</a:t>
            </a:r>
            <a:endParaRPr lang="en-US" dirty="0" smtClean="0"/>
          </a:p>
          <a:p>
            <a:pPr marL="0" indent="0">
              <a:buNone/>
            </a:pPr>
            <a:endParaRPr lang="en-US" dirty="0"/>
          </a:p>
          <a:p>
            <a:pPr marL="0" indent="0">
              <a:buNone/>
            </a:pPr>
            <a:r>
              <a:rPr lang="en-US" dirty="0" smtClean="0"/>
              <a:t> </a:t>
            </a:r>
            <a:endParaRPr lang="en-US" dirty="0"/>
          </a:p>
        </p:txBody>
      </p:sp>
    </p:spTree>
    <p:extLst>
      <p:ext uri="{BB962C8B-B14F-4D97-AF65-F5344CB8AC3E}">
        <p14:creationId xmlns:p14="http://schemas.microsoft.com/office/powerpoint/2010/main" val="4018507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Persuade: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Example: Dogs are the best pets. They are very loving and helpful. You should get a dog.</a:t>
            </a:r>
          </a:p>
          <a:p>
            <a:endParaRPr lang="en-US" dirty="0"/>
          </a:p>
          <a:p>
            <a:r>
              <a:rPr lang="en-US" dirty="0" smtClean="0"/>
              <a:t>Example #2:</a:t>
            </a:r>
          </a:p>
          <a:p>
            <a:pPr marL="0" indent="0" algn="ctr">
              <a:buNone/>
            </a:pPr>
            <a:r>
              <a:rPr lang="en-US" dirty="0" smtClean="0"/>
              <a:t> </a:t>
            </a:r>
            <a:r>
              <a:rPr lang="en-US" dirty="0" smtClean="0">
                <a:solidFill>
                  <a:srgbClr val="FF0000"/>
                </a:solidFill>
              </a:rPr>
              <a:t>It's New!  It's Refreshing!  </a:t>
            </a:r>
          </a:p>
          <a:p>
            <a:pPr marL="0" indent="0" algn="ctr">
              <a:buNone/>
            </a:pPr>
            <a:r>
              <a:rPr lang="en-US" dirty="0" smtClean="0">
                <a:solidFill>
                  <a:srgbClr val="FF0000"/>
                </a:solidFill>
              </a:rPr>
              <a:t>It's </a:t>
            </a:r>
            <a:r>
              <a:rPr lang="en-US" dirty="0" err="1" smtClean="0">
                <a:solidFill>
                  <a:srgbClr val="FF0000"/>
                </a:solidFill>
              </a:rPr>
              <a:t>Slurpy</a:t>
            </a:r>
            <a:r>
              <a:rPr lang="en-US" dirty="0" smtClean="0">
                <a:solidFill>
                  <a:srgbClr val="FF0000"/>
                </a:solidFill>
              </a:rPr>
              <a:t> Soda! </a:t>
            </a:r>
          </a:p>
          <a:p>
            <a:pPr marL="0" indent="0" algn="ctr">
              <a:buNone/>
            </a:pPr>
            <a:r>
              <a:rPr lang="en-US" dirty="0" smtClean="0">
                <a:solidFill>
                  <a:srgbClr val="FF0000"/>
                </a:solidFill>
              </a:rPr>
              <a:t>This is the best soda in the world!  If you drink this soda you will jump higher, run faster and be smarter in school. Try one today!</a:t>
            </a:r>
            <a:endParaRPr lang="en-US" dirty="0">
              <a:solidFill>
                <a:srgbClr val="FF0000"/>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09" y="5029200"/>
            <a:ext cx="1095375" cy="15970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3819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To Entertain: </a:t>
            </a:r>
            <a:endParaRPr lang="en-US" dirty="0"/>
          </a:p>
        </p:txBody>
      </p:sp>
      <p:sp>
        <p:nvSpPr>
          <p:cNvPr id="3" name="Content Placeholder 2"/>
          <p:cNvSpPr>
            <a:spLocks noGrp="1"/>
          </p:cNvSpPr>
          <p:nvPr>
            <p:ph idx="1"/>
          </p:nvPr>
        </p:nvSpPr>
        <p:spPr/>
        <p:txBody>
          <a:bodyPr/>
          <a:lstStyle/>
          <a:p>
            <a:r>
              <a:rPr lang="en-US" dirty="0" smtClean="0"/>
              <a:t>It is the author’s goal to tell a story or describe real or imaginary characters, places, and events to entertain an audience. </a:t>
            </a:r>
          </a:p>
          <a:p>
            <a:pPr marL="0" indent="0">
              <a:buNone/>
            </a:pPr>
            <a:endParaRPr lang="en-US" dirty="0" smtClean="0"/>
          </a:p>
          <a:p>
            <a:r>
              <a:rPr lang="en-US" dirty="0" smtClean="0"/>
              <a:t>Examples: stories, plays, comic strips, etc.</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8474" y="4495800"/>
            <a:ext cx="6345260" cy="2198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4453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Entertain:</a:t>
            </a:r>
            <a:endParaRPr lang="en-US" dirty="0"/>
          </a:p>
        </p:txBody>
      </p:sp>
      <p:sp>
        <p:nvSpPr>
          <p:cNvPr id="3" name="Content Placeholder 2"/>
          <p:cNvSpPr>
            <a:spLocks noGrp="1"/>
          </p:cNvSpPr>
          <p:nvPr>
            <p:ph idx="1"/>
          </p:nvPr>
        </p:nvSpPr>
        <p:spPr/>
        <p:txBody>
          <a:bodyPr>
            <a:normAutofit/>
          </a:bodyPr>
          <a:lstStyle/>
          <a:p>
            <a:r>
              <a:rPr lang="en-US" sz="2800" dirty="0" smtClean="0"/>
              <a:t>Example:</a:t>
            </a:r>
          </a:p>
          <a:p>
            <a:pPr marL="0" indent="0">
              <a:buNone/>
            </a:pPr>
            <a:r>
              <a:rPr lang="en-US" sz="2800" dirty="0" smtClean="0"/>
              <a:t>Joe had been fishing for over two hours without a single bite. Suddenly there was a nibble at the end of his fishing line.  He stood up on the boat and leaned out too far.  Just then there was a sharp yank on the line.  Joe fell overboard and landed head first into the water. Joe and his friends laughed and laughed.</a:t>
            </a:r>
            <a:endParaRPr lang="en-US" sz="2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4756761"/>
            <a:ext cx="1843087" cy="2101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06657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TotalTime>
  <Words>458</Words>
  <Application>Microsoft Office PowerPoint</Application>
  <PresentationFormat>On-screen Show (4:3)</PresentationFormat>
  <Paragraphs>86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Allison Riley Grade Level: 5th Grade ESE Lesson Topic: Author’s Purpose</vt:lpstr>
      <vt:lpstr>Through this PowerPoint presentation the students will learn the various reasons that the author writes:</vt:lpstr>
      <vt:lpstr>What are some reasons that you write?</vt:lpstr>
      <vt:lpstr>Author’s Purpose</vt:lpstr>
      <vt:lpstr>Authors can write:</vt:lpstr>
      <vt:lpstr>To Persuade:</vt:lpstr>
      <vt:lpstr>To Persuade: </vt:lpstr>
      <vt:lpstr>To Entertain: </vt:lpstr>
      <vt:lpstr>To Entertain:</vt:lpstr>
      <vt:lpstr>To Express Feelings:</vt:lpstr>
      <vt:lpstr>To Inform:</vt:lpstr>
      <vt:lpstr>To Inform Example: </vt:lpstr>
      <vt:lpstr>Practice Interactive Games for Students: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Author’s Purpose</dc:title>
  <dc:creator>Allison</dc:creator>
  <cp:lastModifiedBy>Allison</cp:lastModifiedBy>
  <cp:revision>13</cp:revision>
  <dcterms:created xsi:type="dcterms:W3CDTF">2011-11-07T19:30:28Z</dcterms:created>
  <dcterms:modified xsi:type="dcterms:W3CDTF">2012-03-08T03:32:39Z</dcterms:modified>
</cp:coreProperties>
</file>